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5" r:id="rId3"/>
    <p:sldId id="273" r:id="rId4"/>
    <p:sldId id="293" r:id="rId5"/>
    <p:sldId id="304" r:id="rId6"/>
    <p:sldId id="306" r:id="rId7"/>
    <p:sldId id="299" r:id="rId8"/>
    <p:sldId id="300" r:id="rId9"/>
    <p:sldId id="301" r:id="rId10"/>
    <p:sldId id="302" r:id="rId11"/>
    <p:sldId id="303" r:id="rId12"/>
    <p:sldId id="272" r:id="rId13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ison Van Gorp" initials="AVG" lastIdx="3" clrIdx="0"/>
  <p:cmAuthor id="1" name="Miriam Roskin" initials="MR" lastIdx="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B46550"/>
    <a:srgbClr val="CC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066" autoAdjust="0"/>
  </p:normalViewPr>
  <p:slideViewPr>
    <p:cSldViewPr snapToGrid="0">
      <p:cViewPr varScale="1">
        <p:scale>
          <a:sx n="81" d="100"/>
          <a:sy n="81" d="100"/>
        </p:scale>
        <p:origin x="-18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vangora\Local%20Settings\Temporary%20Internet%20Files\Content.Outlook\EG2T8044\Permit%20Volume%20Data%202013-01-2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vangora\Local%20Settings\Temporary%20Internet%20Files\Content.Outlook\EG2T8044\Permit%20Volume%20Data%202013-01-2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vangora\Desktop\Mayors%20Housing%20Strategy%20January%202013%20M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vangora\Desktop\Mayors%20Housing%20Strategy%20January%202013%20M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vangora\Desktop\Mayors%20Housing%20Strategy%20January%202013%20M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vangora\Desktop\Mayors%20Housing%20Strategy%20January%202013%20M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Housing Units Permitted and Constructed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5.6366019308960361E-2"/>
          <c:y val="9.9293120228798479E-2"/>
          <c:w val="0.90540904946130962"/>
          <c:h val="0.78025890293539035"/>
        </c:manualLayout>
      </c:layout>
      <c:lineChart>
        <c:grouping val="standard"/>
        <c:ser>
          <c:idx val="1"/>
          <c:order val="0"/>
          <c:tx>
            <c:strRef>
              <c:f>Sheet1!$A$3</c:f>
              <c:strCache>
                <c:ptCount val="1"/>
                <c:pt idx="0">
                  <c:v>Permits Issued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Sheet1!$B$1:$X$1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Sheet1!$B$3:$X$3</c:f>
              <c:numCache>
                <c:formatCode>General</c:formatCode>
                <c:ptCount val="23"/>
                <c:pt idx="0">
                  <c:v>4121</c:v>
                </c:pt>
                <c:pt idx="1">
                  <c:v>2677</c:v>
                </c:pt>
                <c:pt idx="2">
                  <c:v>2720</c:v>
                </c:pt>
                <c:pt idx="3">
                  <c:v>2201</c:v>
                </c:pt>
                <c:pt idx="4">
                  <c:v>1881</c:v>
                </c:pt>
                <c:pt idx="5">
                  <c:v>1856</c:v>
                </c:pt>
                <c:pt idx="6">
                  <c:v>3095</c:v>
                </c:pt>
                <c:pt idx="7">
                  <c:v>3226</c:v>
                </c:pt>
                <c:pt idx="8">
                  <c:v>3737</c:v>
                </c:pt>
                <c:pt idx="9">
                  <c:v>4453</c:v>
                </c:pt>
                <c:pt idx="10">
                  <c:v>6685</c:v>
                </c:pt>
                <c:pt idx="11">
                  <c:v>5009</c:v>
                </c:pt>
                <c:pt idx="12">
                  <c:v>4309</c:v>
                </c:pt>
                <c:pt idx="13">
                  <c:v>3704</c:v>
                </c:pt>
                <c:pt idx="14">
                  <c:v>4930</c:v>
                </c:pt>
                <c:pt idx="15">
                  <c:v>5504</c:v>
                </c:pt>
                <c:pt idx="16">
                  <c:v>5502</c:v>
                </c:pt>
                <c:pt idx="17">
                  <c:v>8416</c:v>
                </c:pt>
                <c:pt idx="18">
                  <c:v>6781</c:v>
                </c:pt>
                <c:pt idx="19">
                  <c:v>2041</c:v>
                </c:pt>
                <c:pt idx="20">
                  <c:v>4792</c:v>
                </c:pt>
                <c:pt idx="21">
                  <c:v>5840</c:v>
                </c:pt>
                <c:pt idx="22">
                  <c:v>10179</c:v>
                </c:pt>
              </c:numCache>
            </c:numRef>
          </c:val>
        </c:ser>
        <c:ser>
          <c:idx val="2"/>
          <c:order val="1"/>
          <c:tx>
            <c:strRef>
              <c:f>Sheet1!$A$7</c:f>
              <c:strCache>
                <c:ptCount val="1"/>
                <c:pt idx="0">
                  <c:v>Permits Finaled</c:v>
                </c:pt>
              </c:strCache>
            </c:strRef>
          </c:tx>
          <c:spPr>
            <a:ln w="44450"/>
          </c:spPr>
          <c:marker>
            <c:symbol val="none"/>
          </c:marker>
          <c:cat>
            <c:numRef>
              <c:f>Sheet1!$B$1:$X$1</c:f>
              <c:numCache>
                <c:formatCode>General</c:formatCode>
                <c:ptCount val="23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</c:numCache>
            </c:numRef>
          </c:cat>
          <c:val>
            <c:numRef>
              <c:f>Sheet1!$B$7:$X$7</c:f>
              <c:numCache>
                <c:formatCode>General</c:formatCode>
                <c:ptCount val="23"/>
                <c:pt idx="0">
                  <c:v>3120</c:v>
                </c:pt>
                <c:pt idx="1">
                  <c:v>3521</c:v>
                </c:pt>
                <c:pt idx="2">
                  <c:v>2594</c:v>
                </c:pt>
                <c:pt idx="3">
                  <c:v>2560</c:v>
                </c:pt>
                <c:pt idx="4">
                  <c:v>1874</c:v>
                </c:pt>
                <c:pt idx="5">
                  <c:v>1380</c:v>
                </c:pt>
                <c:pt idx="6">
                  <c:v>1387</c:v>
                </c:pt>
                <c:pt idx="7">
                  <c:v>2222</c:v>
                </c:pt>
                <c:pt idx="8">
                  <c:v>2762</c:v>
                </c:pt>
                <c:pt idx="9">
                  <c:v>3029</c:v>
                </c:pt>
                <c:pt idx="10">
                  <c:v>3959</c:v>
                </c:pt>
                <c:pt idx="11">
                  <c:v>4319</c:v>
                </c:pt>
                <c:pt idx="12">
                  <c:v>3576</c:v>
                </c:pt>
                <c:pt idx="13">
                  <c:v>2898</c:v>
                </c:pt>
                <c:pt idx="14">
                  <c:v>2852</c:v>
                </c:pt>
                <c:pt idx="15">
                  <c:v>3669</c:v>
                </c:pt>
                <c:pt idx="16">
                  <c:v>3456</c:v>
                </c:pt>
                <c:pt idx="17">
                  <c:v>4531</c:v>
                </c:pt>
                <c:pt idx="18">
                  <c:v>4937</c:v>
                </c:pt>
                <c:pt idx="19">
                  <c:v>7332</c:v>
                </c:pt>
                <c:pt idx="20">
                  <c:v>3943</c:v>
                </c:pt>
                <c:pt idx="21">
                  <c:v>2306</c:v>
                </c:pt>
                <c:pt idx="22">
                  <c:v>3545</c:v>
                </c:pt>
              </c:numCache>
            </c:numRef>
          </c:val>
        </c:ser>
        <c:marker val="1"/>
        <c:axId val="103098624"/>
        <c:axId val="103104512"/>
      </c:lineChart>
      <c:dateAx>
        <c:axId val="103098624"/>
        <c:scaling>
          <c:orientation val="minMax"/>
        </c:scaling>
        <c:axPos val="b"/>
        <c:numFmt formatCode="General" sourceLinked="1"/>
        <c:majorTickMark val="none"/>
        <c:tickLblPos val="nextTo"/>
        <c:crossAx val="103104512"/>
        <c:crosses val="autoZero"/>
        <c:lblOffset val="100"/>
        <c:baseTimeUnit val="days"/>
      </c:dateAx>
      <c:valAx>
        <c:axId val="103104512"/>
        <c:scaling>
          <c:orientation val="minMax"/>
          <c:max val="11000"/>
          <c:min val="0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103098624"/>
        <c:crosses val="autoZero"/>
        <c:crossBetween val="midCat"/>
        <c:majorUnit val="2000"/>
      </c:valAx>
    </c:plotArea>
    <c:legend>
      <c:legendPos val="b"/>
      <c:layout>
        <c:manualLayout>
          <c:xMode val="edge"/>
          <c:yMode val="edge"/>
          <c:x val="0.10403136703356858"/>
          <c:y val="0.18303366125177686"/>
          <c:w val="0.17247013886745752"/>
          <c:h val="0.11480581292555894"/>
        </c:manualLayout>
      </c:layout>
      <c:spPr>
        <a:solidFill>
          <a:prstClr val="white"/>
        </a:solidFill>
      </c:spPr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600"/>
            </a:pPr>
            <a:r>
              <a:rPr lang="en-US" sz="1600" dirty="0" smtClean="0"/>
              <a:t>Net Residential Development</a:t>
            </a:r>
            <a:endParaRPr lang="en-US" sz="16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7.3295375528854373E-2"/>
          <c:y val="0.11004849768703787"/>
          <c:w val="0.90077377385984247"/>
          <c:h val="0.79647973517958381"/>
        </c:manualLayout>
      </c:layout>
      <c:barChart>
        <c:barDir val="col"/>
        <c:grouping val="stacked"/>
        <c:ser>
          <c:idx val="3"/>
          <c:order val="0"/>
          <c:tx>
            <c:strRef>
              <c:f>Sheet1!$A$26</c:f>
              <c:strCache>
                <c:ptCount val="1"/>
                <c:pt idx="0">
                  <c:v>Mixed Use</c:v>
                </c:pt>
              </c:strCache>
            </c:strRef>
          </c:tx>
          <c:spPr>
            <a:solidFill>
              <a:srgbClr val="B46550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cat>
            <c:numRef>
              <c:f>Sheet1!$Q$1:$X$1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Sheet1!$Q$35:$X$35</c:f>
              <c:numCache>
                <c:formatCode>General</c:formatCode>
                <c:ptCount val="8"/>
                <c:pt idx="0">
                  <c:v>767</c:v>
                </c:pt>
                <c:pt idx="1">
                  <c:v>596</c:v>
                </c:pt>
                <c:pt idx="2">
                  <c:v>2101</c:v>
                </c:pt>
                <c:pt idx="3">
                  <c:v>2385</c:v>
                </c:pt>
                <c:pt idx="4">
                  <c:v>5343</c:v>
                </c:pt>
                <c:pt idx="5">
                  <c:v>3025</c:v>
                </c:pt>
                <c:pt idx="6">
                  <c:v>1406</c:v>
                </c:pt>
                <c:pt idx="7">
                  <c:v>2037</c:v>
                </c:pt>
              </c:numCache>
            </c:numRef>
          </c:val>
        </c:ser>
        <c:ser>
          <c:idx val="2"/>
          <c:order val="1"/>
          <c:tx>
            <c:strRef>
              <c:f>Sheet1!$A$25</c:f>
              <c:strCache>
                <c:ptCount val="1"/>
                <c:pt idx="0">
                  <c:v>Multi-family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cat>
            <c:numRef>
              <c:f>Sheet1!$Q$1:$X$1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Sheet1!$Q$34:$X$34</c:f>
              <c:numCache>
                <c:formatCode>General</c:formatCode>
                <c:ptCount val="8"/>
                <c:pt idx="0">
                  <c:v>1982</c:v>
                </c:pt>
                <c:pt idx="1">
                  <c:v>2023</c:v>
                </c:pt>
                <c:pt idx="2">
                  <c:v>1379</c:v>
                </c:pt>
                <c:pt idx="3">
                  <c:v>1347</c:v>
                </c:pt>
                <c:pt idx="4">
                  <c:v>1280</c:v>
                </c:pt>
                <c:pt idx="5">
                  <c:v>388</c:v>
                </c:pt>
                <c:pt idx="6">
                  <c:v>493</c:v>
                </c:pt>
                <c:pt idx="7">
                  <c:v>594</c:v>
                </c:pt>
              </c:numCache>
            </c:numRef>
          </c:val>
        </c:ser>
        <c:ser>
          <c:idx val="1"/>
          <c:order val="2"/>
          <c:tx>
            <c:strRef>
              <c:f>Sheet1!$A$22</c:f>
              <c:strCache>
                <c:ptCount val="1"/>
                <c:pt idx="0">
                  <c:v>ADU/DADU</c:v>
                </c:pt>
              </c:strCache>
            </c:strRef>
          </c:tx>
          <c:spPr>
            <a:solidFill>
              <a:schemeClr val="accent2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cat>
            <c:numRef>
              <c:f>Sheet1!$Q$1:$X$1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Sheet1!$Q$31:$X$31</c:f>
              <c:numCache>
                <c:formatCode>General</c:formatCode>
                <c:ptCount val="8"/>
                <c:pt idx="0">
                  <c:v>68</c:v>
                </c:pt>
                <c:pt idx="1">
                  <c:v>46</c:v>
                </c:pt>
                <c:pt idx="2">
                  <c:v>32</c:v>
                </c:pt>
                <c:pt idx="3">
                  <c:v>45</c:v>
                </c:pt>
                <c:pt idx="4">
                  <c:v>59</c:v>
                </c:pt>
                <c:pt idx="5">
                  <c:v>87</c:v>
                </c:pt>
                <c:pt idx="6">
                  <c:v>77</c:v>
                </c:pt>
                <c:pt idx="7">
                  <c:v>105</c:v>
                </c:pt>
              </c:numCache>
            </c:numRef>
          </c:val>
        </c:ser>
        <c:ser>
          <c:idx val="0"/>
          <c:order val="3"/>
          <c:tx>
            <c:strRef>
              <c:f>Sheet1!$A$21</c:f>
              <c:strCache>
                <c:ptCount val="1"/>
                <c:pt idx="0">
                  <c:v>Single Family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cat>
            <c:numRef>
              <c:f>Sheet1!$Q$1:$X$1</c:f>
              <c:numCache>
                <c:formatCode>General</c:formatCode>
                <c:ptCount val="8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</c:numCache>
            </c:numRef>
          </c:cat>
          <c:val>
            <c:numRef>
              <c:f>Sheet1!$Q$30:$X$30</c:f>
              <c:numCache>
                <c:formatCode>General</c:formatCode>
                <c:ptCount val="8"/>
                <c:pt idx="0">
                  <c:v>307</c:v>
                </c:pt>
                <c:pt idx="1">
                  <c:v>222</c:v>
                </c:pt>
                <c:pt idx="2">
                  <c:v>138</c:v>
                </c:pt>
                <c:pt idx="3">
                  <c:v>179</c:v>
                </c:pt>
                <c:pt idx="4">
                  <c:v>310</c:v>
                </c:pt>
                <c:pt idx="5">
                  <c:v>135</c:v>
                </c:pt>
                <c:pt idx="6">
                  <c:v>161</c:v>
                </c:pt>
                <c:pt idx="7">
                  <c:v>233</c:v>
                </c:pt>
              </c:numCache>
            </c:numRef>
          </c:val>
        </c:ser>
        <c:gapWidth val="75"/>
        <c:overlap val="100"/>
        <c:axId val="103037184"/>
        <c:axId val="103055360"/>
      </c:barChart>
      <c:catAx>
        <c:axId val="103037184"/>
        <c:scaling>
          <c:orientation val="minMax"/>
        </c:scaling>
        <c:axPos val="b"/>
        <c:numFmt formatCode="General" sourceLinked="1"/>
        <c:majorTickMark val="none"/>
        <c:tickLblPos val="nextTo"/>
        <c:crossAx val="103055360"/>
        <c:crosses val="autoZero"/>
        <c:auto val="1"/>
        <c:lblAlgn val="ctr"/>
        <c:lblOffset val="100"/>
      </c:catAx>
      <c:valAx>
        <c:axId val="10305536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1030371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77996641013349532"/>
          <c:y val="0.15904458837590557"/>
          <c:w val="0.15028436592037392"/>
          <c:h val="0.19687799175778323"/>
        </c:manualLayout>
      </c:layout>
      <c:spPr>
        <a:solidFill>
          <a:schemeClr val="bg1"/>
        </a:solidFill>
      </c:spPr>
      <c:txPr>
        <a:bodyPr/>
        <a:lstStyle/>
        <a:p>
          <a:pPr>
            <a:defRPr sz="120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Sheet1!$I$56</c:f>
              <c:strCache>
                <c:ptCount val="1"/>
                <c:pt idx="0">
                  <c:v>Total Renter Households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Extremely Low </a:t>
                    </a:r>
                    <a:r>
                      <a:rPr lang="en-US"/>
                      <a:t>Income </a:t>
                    </a:r>
                    <a:endParaRPr lang="en-US" smtClean="0"/>
                  </a:p>
                  <a:p>
                    <a:r>
                      <a:rPr lang="en-US" dirty="0"/>
                      <a:t>
26%</a:t>
                    </a:r>
                  </a:p>
                </c:rich>
              </c:tx>
              <c:showCatName val="1"/>
              <c:showPercent val="1"/>
              <c:separator>
</c:separator>
            </c:dLbl>
            <c:dLbl>
              <c:idx val="1"/>
              <c:layout>
                <c:manualLayout>
                  <c:x val="-0.11240921382183421"/>
                  <c:y val="-0.16512772861789965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Low and Very Low </a:t>
                    </a:r>
                    <a:r>
                      <a:rPr lang="en-US"/>
                      <a:t>Income </a:t>
                    </a:r>
                    <a:endParaRPr lang="en-US" smtClean="0"/>
                  </a:p>
                  <a:p>
                    <a:r>
                      <a:rPr lang="en-US" dirty="0"/>
                      <a:t>
35%</a:t>
                    </a:r>
                  </a:p>
                </c:rich>
              </c:tx>
              <c:showCatName val="1"/>
              <c:showPercent val="1"/>
              <c:separator>
</c:separator>
            </c:dLbl>
            <c:dLbl>
              <c:idx val="2"/>
              <c:layout>
                <c:manualLayout>
                  <c:x val="0.15408515619597882"/>
                  <c:y val="5.767377475787167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Other </a:t>
                    </a:r>
                    <a:endParaRPr lang="en-US" dirty="0" smtClean="0"/>
                  </a:p>
                  <a:p>
                    <a:r>
                      <a:rPr lang="en-US" dirty="0"/>
                      <a:t>
39%</a:t>
                    </a:r>
                  </a:p>
                </c:rich>
              </c:tx>
              <c:showCatName val="1"/>
              <c:showPercent val="1"/>
              <c:separator>
</c:separator>
            </c:dLbl>
            <c:txPr>
              <a:bodyPr/>
              <a:lstStyle/>
              <a:p>
                <a:pPr>
                  <a:defRPr sz="1800" b="1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CatName val="1"/>
            <c:showPercent val="1"/>
            <c:separator>
</c:separator>
            <c:showLeaderLines val="1"/>
          </c:dLbls>
          <c:cat>
            <c:strRef>
              <c:f>Sheet1!$J$55:$L$55</c:f>
              <c:strCache>
                <c:ptCount val="3"/>
                <c:pt idx="0">
                  <c:v>Extremely Low Income Households</c:v>
                </c:pt>
                <c:pt idx="1">
                  <c:v>Low and Very Low Income Households</c:v>
                </c:pt>
                <c:pt idx="2">
                  <c:v>Other Households</c:v>
                </c:pt>
              </c:strCache>
            </c:strRef>
          </c:cat>
          <c:val>
            <c:numRef>
              <c:f>Sheet1!$J$56:$L$56</c:f>
              <c:numCache>
                <c:formatCode>#,##0</c:formatCode>
                <c:ptCount val="3"/>
                <c:pt idx="0">
                  <c:v>35715</c:v>
                </c:pt>
                <c:pt idx="1">
                  <c:v>49485</c:v>
                </c:pt>
                <c:pt idx="2">
                  <c:v>54475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baseline="0"/>
              <a:t>Low and Very Low Income Households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Sheet1!$K$96</c:f>
              <c:strCache>
                <c:ptCount val="1"/>
                <c:pt idx="0">
                  <c:v>Low and Very Low Income Households</c:v>
                </c:pt>
              </c:strCache>
            </c:strRef>
          </c:tx>
          <c:spPr>
            <a:solidFill>
              <a:srgbClr val="9BBB5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spPr>
              <a:solidFill>
                <a:srgbClr val="CC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spPr>
              <a:solidFill>
                <a:srgbClr val="C0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spPr>
              <a:solidFill>
                <a:srgbClr val="7E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cat>
            <c:strRef>
              <c:f>Sheet1!$I$98:$I$100</c:f>
              <c:strCache>
                <c:ptCount val="3"/>
                <c:pt idx="0">
                  <c:v>Not cost burdened</c:v>
                </c:pt>
                <c:pt idx="1">
                  <c:v>Cost burdened</c:v>
                </c:pt>
                <c:pt idx="2">
                  <c:v>Severely cost burdened</c:v>
                </c:pt>
              </c:strCache>
            </c:strRef>
          </c:cat>
          <c:val>
            <c:numRef>
              <c:f>Sheet1!$K$98:$K$100</c:f>
              <c:numCache>
                <c:formatCode>_(* #,##0_);_(* \(#,##0\);_(* "-"??_);_(@_)</c:formatCode>
                <c:ptCount val="3"/>
                <c:pt idx="0">
                  <c:v>22970</c:v>
                </c:pt>
                <c:pt idx="1">
                  <c:v>19630</c:v>
                </c:pt>
                <c:pt idx="2">
                  <c:v>6885</c:v>
                </c:pt>
              </c:numCache>
            </c:numRef>
          </c:val>
        </c:ser>
        <c:dLbls>
          <c:showVal val="1"/>
        </c:dLbls>
        <c:gapWidth val="43"/>
        <c:overlap val="-25"/>
        <c:axId val="103204736"/>
        <c:axId val="103206272"/>
      </c:barChart>
      <c:catAx>
        <c:axId val="103204736"/>
        <c:scaling>
          <c:orientation val="minMax"/>
        </c:scaling>
        <c:axPos val="b"/>
        <c:majorTickMark val="none"/>
        <c:tickLblPos val="nextTo"/>
        <c:crossAx val="103206272"/>
        <c:crosses val="autoZero"/>
        <c:auto val="1"/>
        <c:lblAlgn val="ctr"/>
        <c:lblOffset val="100"/>
        <c:tickLblSkip val="1"/>
      </c:catAx>
      <c:valAx>
        <c:axId val="103206272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tickLblPos val="none"/>
        <c:crossAx val="103204736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layout/>
    </c:title>
    <c:plotArea>
      <c:layout/>
      <c:pieChart>
        <c:varyColors val="1"/>
        <c:ser>
          <c:idx val="0"/>
          <c:order val="0"/>
          <c:tx>
            <c:strRef>
              <c:f>Sheet1!$I$56</c:f>
              <c:strCache>
                <c:ptCount val="1"/>
                <c:pt idx="0">
                  <c:v>Total Renter Households</c:v>
                </c:pt>
              </c:strCache>
            </c:strRef>
          </c:tx>
          <c:explosion val="7"/>
          <c:dPt>
            <c:idx val="0"/>
            <c:explosion val="13"/>
          </c:dPt>
          <c:dPt>
            <c:idx val="1"/>
            <c:explosion val="15"/>
          </c:dPt>
          <c:dPt>
            <c:idx val="2"/>
            <c:explosion val="0"/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26</a:t>
                    </a:r>
                    <a:r>
                      <a:rPr lang="en-US" dirty="0"/>
                      <a:t>%</a:t>
                    </a:r>
                  </a:p>
                </c:rich>
              </c:tx>
              <c:showVal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35</a:t>
                    </a:r>
                    <a:r>
                      <a:rPr lang="en-US" dirty="0"/>
                      <a:t>%</a:t>
                    </a:r>
                  </a:p>
                </c:rich>
              </c:tx>
              <c:showVal val="1"/>
              <c:showPercent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39</a:t>
                    </a:r>
                    <a:r>
                      <a:rPr lang="en-US" dirty="0"/>
                      <a:t>%</a:t>
                    </a:r>
                  </a:p>
                </c:rich>
              </c:tx>
              <c:showVal val="1"/>
              <c:showPercent val="1"/>
            </c:dLbl>
            <c:txPr>
              <a:bodyPr/>
              <a:lstStyle/>
              <a:p>
                <a:pPr>
                  <a:defRPr sz="18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Percent val="1"/>
          </c:dLbls>
          <c:cat>
            <c:strRef>
              <c:f>Sheet1!$J$55:$L$55</c:f>
              <c:strCache>
                <c:ptCount val="3"/>
                <c:pt idx="0">
                  <c:v>Extremely Low Income Households</c:v>
                </c:pt>
                <c:pt idx="1">
                  <c:v>Low and Very Low Income Households</c:v>
                </c:pt>
                <c:pt idx="2">
                  <c:v>Other Households</c:v>
                </c:pt>
              </c:strCache>
            </c:strRef>
          </c:cat>
          <c:val>
            <c:numRef>
              <c:f>Sheet1!$J$56:$L$56</c:f>
              <c:numCache>
                <c:formatCode>#,##0</c:formatCode>
                <c:ptCount val="3"/>
                <c:pt idx="0">
                  <c:v>35715</c:v>
                </c:pt>
                <c:pt idx="1">
                  <c:v>49485</c:v>
                </c:pt>
                <c:pt idx="2">
                  <c:v>54475</c:v>
                </c:pt>
              </c:numCache>
            </c:numRef>
          </c:val>
        </c:ser>
        <c:dLbls>
          <c:showPercent val="1"/>
        </c:dLbls>
        <c:firstSliceAng val="0"/>
      </c:pieChart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Extremly</a:t>
            </a:r>
            <a:r>
              <a:rPr lang="en-US" baseline="0"/>
              <a:t> Low Income Households</a:t>
            </a:r>
            <a:endParaRPr lang="en-US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Sheet1!$J$96</c:f>
              <c:strCache>
                <c:ptCount val="1"/>
                <c:pt idx="0">
                  <c:v>Extremely Low Income Households</c:v>
                </c:pt>
              </c:strCache>
            </c:strRef>
          </c:tx>
          <c:spPr>
            <a:solidFill>
              <a:srgbClr val="9BBB59"/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dPt>
            <c:idx val="0"/>
            <c:spPr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1"/>
            <c:spPr>
              <a:solidFill>
                <a:schemeClr val="accent1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dPt>
            <c:idx val="2"/>
            <c:spPr>
              <a:solidFill>
                <a:schemeClr val="tx2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</c:dPt>
          <c:cat>
            <c:strRef>
              <c:f>Sheet1!$I$98:$I$100</c:f>
              <c:strCache>
                <c:ptCount val="3"/>
                <c:pt idx="0">
                  <c:v>Not cost burdened</c:v>
                </c:pt>
                <c:pt idx="1">
                  <c:v>Cost burdened</c:v>
                </c:pt>
                <c:pt idx="2">
                  <c:v>Severely cost burdened</c:v>
                </c:pt>
              </c:strCache>
            </c:strRef>
          </c:cat>
          <c:val>
            <c:numRef>
              <c:f>Sheet1!$J$98:$J$100</c:f>
              <c:numCache>
                <c:formatCode>_(* #,##0_);_(* \(#,##0\);_(* "-"??_);_(@_)</c:formatCode>
                <c:ptCount val="3"/>
                <c:pt idx="0">
                  <c:v>6175</c:v>
                </c:pt>
                <c:pt idx="1">
                  <c:v>5590</c:v>
                </c:pt>
                <c:pt idx="2">
                  <c:v>22190</c:v>
                </c:pt>
              </c:numCache>
            </c:numRef>
          </c:val>
        </c:ser>
        <c:dLbls>
          <c:showVal val="1"/>
        </c:dLbls>
        <c:gapWidth val="43"/>
        <c:overlap val="-25"/>
        <c:axId val="103319424"/>
        <c:axId val="103320960"/>
      </c:barChart>
      <c:catAx>
        <c:axId val="103319424"/>
        <c:scaling>
          <c:orientation val="minMax"/>
        </c:scaling>
        <c:axPos val="b"/>
        <c:majorTickMark val="none"/>
        <c:tickLblPos val="nextTo"/>
        <c:crossAx val="103320960"/>
        <c:crosses val="autoZero"/>
        <c:auto val="1"/>
        <c:lblAlgn val="ctr"/>
        <c:lblOffset val="100"/>
        <c:tickLblSkip val="1"/>
      </c:catAx>
      <c:valAx>
        <c:axId val="103320960"/>
        <c:scaling>
          <c:orientation val="minMax"/>
        </c:scaling>
        <c:delete val="1"/>
        <c:axPos val="l"/>
        <c:numFmt formatCode="_(* #,##0_);_(* \(#,##0\);_(* &quot;-&quot;??_);_(@_)" sourceLinked="1"/>
        <c:majorTickMark val="none"/>
        <c:tickLblPos val="none"/>
        <c:crossAx val="103319424"/>
        <c:crosses val="autoZero"/>
        <c:crossBetween val="between"/>
      </c:valAx>
    </c:plotArea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5E89C1-CB41-449C-8C34-A69C86952297}" type="doc">
      <dgm:prSet loTypeId="urn:microsoft.com/office/officeart/2005/8/layout/list1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A2C6EC-D112-438B-9BB1-2FBF7F37A0B1}">
      <dgm:prSet phldrT="[Text]"/>
      <dgm:spPr/>
      <dgm:t>
        <a:bodyPr/>
        <a:lstStyle/>
        <a:p>
          <a:r>
            <a:rPr lang="en-US" dirty="0" smtClean="0"/>
            <a:t>1. Optimize </a:t>
          </a:r>
          <a:r>
            <a:rPr lang="en-US" dirty="0" smtClean="0"/>
            <a:t>investments in affordable housing</a:t>
          </a:r>
          <a:endParaRPr lang="en-US" dirty="0"/>
        </a:p>
      </dgm:t>
    </dgm:pt>
    <dgm:pt modelId="{0F1CB718-CFFF-497E-A5EF-B39279CBE150}" type="parTrans" cxnId="{940380FE-A1E1-4CCE-82F4-BFBFD1C262FC}">
      <dgm:prSet/>
      <dgm:spPr/>
      <dgm:t>
        <a:bodyPr/>
        <a:lstStyle/>
        <a:p>
          <a:endParaRPr lang="en-US"/>
        </a:p>
      </dgm:t>
    </dgm:pt>
    <dgm:pt modelId="{000152EF-2906-4C4D-91F4-04F2C5891646}" type="sibTrans" cxnId="{940380FE-A1E1-4CCE-82F4-BFBFD1C262FC}">
      <dgm:prSet/>
      <dgm:spPr/>
      <dgm:t>
        <a:bodyPr/>
        <a:lstStyle/>
        <a:p>
          <a:endParaRPr lang="en-US"/>
        </a:p>
      </dgm:t>
    </dgm:pt>
    <dgm:pt modelId="{6D3EE121-EC68-4B88-B8E0-CF29176B7F4B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 smtClean="0"/>
            <a:t>2. Make publicly owned land </a:t>
          </a:r>
          <a:r>
            <a:rPr lang="en-US" dirty="0" smtClean="0"/>
            <a:t>available for housing</a:t>
          </a:r>
          <a:endParaRPr lang="en-US" dirty="0"/>
        </a:p>
      </dgm:t>
    </dgm:pt>
    <dgm:pt modelId="{9828A4C8-A287-42C2-A046-E06CB1EC66A1}" type="parTrans" cxnId="{52FF3DA7-C82E-4B2E-83AE-388CDFED9D0D}">
      <dgm:prSet/>
      <dgm:spPr/>
      <dgm:t>
        <a:bodyPr/>
        <a:lstStyle/>
        <a:p>
          <a:endParaRPr lang="en-US"/>
        </a:p>
      </dgm:t>
    </dgm:pt>
    <dgm:pt modelId="{B6779BC5-EFC5-4324-ADF4-9ECFFCAE92EC}" type="sibTrans" cxnId="{52FF3DA7-C82E-4B2E-83AE-388CDFED9D0D}">
      <dgm:prSet/>
      <dgm:spPr/>
      <dgm:t>
        <a:bodyPr/>
        <a:lstStyle/>
        <a:p>
          <a:endParaRPr lang="en-US"/>
        </a:p>
      </dgm:t>
    </dgm:pt>
    <dgm:pt modelId="{567DA5DA-9C39-4009-BFBB-4C0474956302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smtClean="0"/>
            <a:t>3. Reduce </a:t>
          </a:r>
          <a:r>
            <a:rPr lang="en-US" dirty="0" smtClean="0"/>
            <a:t>the cost of developing new housing</a:t>
          </a:r>
          <a:endParaRPr lang="en-US" dirty="0" smtClean="0"/>
        </a:p>
      </dgm:t>
    </dgm:pt>
    <dgm:pt modelId="{AA95BFCF-B760-4D3B-B020-27980A1090E9}" type="parTrans" cxnId="{BC5B9EB2-2B42-49F9-966E-FE4E4AA00DAA}">
      <dgm:prSet/>
      <dgm:spPr/>
      <dgm:t>
        <a:bodyPr/>
        <a:lstStyle/>
        <a:p>
          <a:endParaRPr lang="en-US"/>
        </a:p>
      </dgm:t>
    </dgm:pt>
    <dgm:pt modelId="{7433F1F1-2A74-4AC6-9DA4-83429D759921}" type="sibTrans" cxnId="{BC5B9EB2-2B42-49F9-966E-FE4E4AA00DAA}">
      <dgm:prSet/>
      <dgm:spPr/>
      <dgm:t>
        <a:bodyPr/>
        <a:lstStyle/>
        <a:p>
          <a:endParaRPr lang="en-US"/>
        </a:p>
      </dgm:t>
    </dgm:pt>
    <dgm:pt modelId="{2F9A5849-0B1D-4963-B687-AAFDCB34E572}">
      <dgm:prSet phldrT="[Text]"/>
      <dgm:spPr>
        <a:solidFill>
          <a:schemeClr val="accent6"/>
        </a:solidFill>
      </dgm:spPr>
      <dgm:t>
        <a:bodyPr/>
        <a:lstStyle/>
        <a:p>
          <a:r>
            <a:rPr lang="en-US" dirty="0" smtClean="0"/>
            <a:t>4. Foster </a:t>
          </a:r>
          <a:r>
            <a:rPr lang="en-US" dirty="0" smtClean="0"/>
            <a:t>an adequate and diverse supply of housing</a:t>
          </a:r>
          <a:endParaRPr lang="en-US" dirty="0" smtClean="0"/>
        </a:p>
      </dgm:t>
    </dgm:pt>
    <dgm:pt modelId="{4FFCB269-9E52-4A0C-AC81-9C1B60EE6BBA}" type="parTrans" cxnId="{6EA0D8C1-CA3B-4C31-A896-749D31365562}">
      <dgm:prSet/>
      <dgm:spPr/>
      <dgm:t>
        <a:bodyPr/>
        <a:lstStyle/>
        <a:p>
          <a:endParaRPr lang="en-US"/>
        </a:p>
      </dgm:t>
    </dgm:pt>
    <dgm:pt modelId="{3EDA3EED-AF71-4BF9-960C-E73B4370AE15}" type="sibTrans" cxnId="{6EA0D8C1-CA3B-4C31-A896-749D31365562}">
      <dgm:prSet/>
      <dgm:spPr/>
      <dgm:t>
        <a:bodyPr/>
        <a:lstStyle/>
        <a:p>
          <a:endParaRPr lang="en-US"/>
        </a:p>
      </dgm:t>
    </dgm:pt>
    <dgm:pt modelId="{EEB2E480-A28C-4862-BCB7-FE702983532A}" type="pres">
      <dgm:prSet presAssocID="{415E89C1-CB41-449C-8C34-A69C8695229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B0EB4B-712D-4305-97B2-A96029F41ED7}" type="pres">
      <dgm:prSet presAssocID="{BEA2C6EC-D112-438B-9BB1-2FBF7F37A0B1}" presName="parentLin" presStyleCnt="0"/>
      <dgm:spPr/>
    </dgm:pt>
    <dgm:pt modelId="{34C770D7-7966-4A9C-8888-660D19DF6000}" type="pres">
      <dgm:prSet presAssocID="{BEA2C6EC-D112-438B-9BB1-2FBF7F37A0B1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99133134-C8FA-40B3-92A5-73079626B1BF}" type="pres">
      <dgm:prSet presAssocID="{BEA2C6EC-D112-438B-9BB1-2FBF7F37A0B1}" presName="parentText" presStyleLbl="node1" presStyleIdx="0" presStyleCnt="4" custScaleX="12715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28173D-9171-4C49-A60E-66E3CE3B56F9}" type="pres">
      <dgm:prSet presAssocID="{BEA2C6EC-D112-438B-9BB1-2FBF7F37A0B1}" presName="negativeSpace" presStyleCnt="0"/>
      <dgm:spPr/>
    </dgm:pt>
    <dgm:pt modelId="{E6632032-6008-4856-A133-1015AA6993B9}" type="pres">
      <dgm:prSet presAssocID="{BEA2C6EC-D112-438B-9BB1-2FBF7F37A0B1}" presName="childText" presStyleLbl="conFgAcc1" presStyleIdx="0" presStyleCnt="4">
        <dgm:presLayoutVars>
          <dgm:bulletEnabled val="1"/>
        </dgm:presLayoutVars>
      </dgm:prSet>
      <dgm:spPr/>
    </dgm:pt>
    <dgm:pt modelId="{7EA90D5F-4348-4357-8A6F-B10B207AAC7C}" type="pres">
      <dgm:prSet presAssocID="{000152EF-2906-4C4D-91F4-04F2C5891646}" presName="spaceBetweenRectangles" presStyleCnt="0"/>
      <dgm:spPr/>
    </dgm:pt>
    <dgm:pt modelId="{89441640-D4F6-44FD-8B99-0CF2FF27D7E4}" type="pres">
      <dgm:prSet presAssocID="{6D3EE121-EC68-4B88-B8E0-CF29176B7F4B}" presName="parentLin" presStyleCnt="0"/>
      <dgm:spPr/>
    </dgm:pt>
    <dgm:pt modelId="{33CFB68D-BB0A-47D9-8B4B-1A18C52EE0CE}" type="pres">
      <dgm:prSet presAssocID="{6D3EE121-EC68-4B88-B8E0-CF29176B7F4B}" presName="parentLeftMargin" presStyleLbl="node1" presStyleIdx="0" presStyleCnt="4"/>
      <dgm:spPr/>
      <dgm:t>
        <a:bodyPr/>
        <a:lstStyle/>
        <a:p>
          <a:endParaRPr lang="en-US"/>
        </a:p>
      </dgm:t>
    </dgm:pt>
    <dgm:pt modelId="{62641B56-46F8-40FC-9DBE-8CBC2941FFC4}" type="pres">
      <dgm:prSet presAssocID="{6D3EE121-EC68-4B88-B8E0-CF29176B7F4B}" presName="parentText" presStyleLbl="node1" presStyleIdx="1" presStyleCnt="4" custScaleX="12710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E82834-5295-432B-A776-B6D199598F74}" type="pres">
      <dgm:prSet presAssocID="{6D3EE121-EC68-4B88-B8E0-CF29176B7F4B}" presName="negativeSpace" presStyleCnt="0"/>
      <dgm:spPr/>
    </dgm:pt>
    <dgm:pt modelId="{FE65F12F-7C3D-4947-B987-D0AD61BC8D6E}" type="pres">
      <dgm:prSet presAssocID="{6D3EE121-EC68-4B88-B8E0-CF29176B7F4B}" presName="childText" presStyleLbl="conFgAcc1" presStyleIdx="1" presStyleCnt="4">
        <dgm:presLayoutVars>
          <dgm:bulletEnabled val="1"/>
        </dgm:presLayoutVars>
      </dgm:prSet>
      <dgm:spPr/>
    </dgm:pt>
    <dgm:pt modelId="{80A936F1-AD95-494F-800D-DC89BB77550C}" type="pres">
      <dgm:prSet presAssocID="{B6779BC5-EFC5-4324-ADF4-9ECFFCAE92EC}" presName="spaceBetweenRectangles" presStyleCnt="0"/>
      <dgm:spPr/>
    </dgm:pt>
    <dgm:pt modelId="{298F0F8D-51A8-483D-BADB-9B63C7F66287}" type="pres">
      <dgm:prSet presAssocID="{567DA5DA-9C39-4009-BFBB-4C0474956302}" presName="parentLin" presStyleCnt="0"/>
      <dgm:spPr/>
    </dgm:pt>
    <dgm:pt modelId="{CE3687AA-3FE5-4A2B-8590-1B9C0B69DC6D}" type="pres">
      <dgm:prSet presAssocID="{567DA5DA-9C39-4009-BFBB-4C0474956302}" presName="parentLeftMargin" presStyleLbl="node1" presStyleIdx="1" presStyleCnt="4"/>
      <dgm:spPr/>
      <dgm:t>
        <a:bodyPr/>
        <a:lstStyle/>
        <a:p>
          <a:endParaRPr lang="en-US"/>
        </a:p>
      </dgm:t>
    </dgm:pt>
    <dgm:pt modelId="{2EBF6F2B-74E4-491D-89AA-AF92DCA01C6E}" type="pres">
      <dgm:prSet presAssocID="{567DA5DA-9C39-4009-BFBB-4C0474956302}" presName="parentText" presStyleLbl="node1" presStyleIdx="2" presStyleCnt="4" custScaleX="12762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7D8817-3411-4054-9F07-A2D791241333}" type="pres">
      <dgm:prSet presAssocID="{567DA5DA-9C39-4009-BFBB-4C0474956302}" presName="negativeSpace" presStyleCnt="0"/>
      <dgm:spPr/>
    </dgm:pt>
    <dgm:pt modelId="{09BC5ED6-0C2E-4952-961F-3539E583E6F3}" type="pres">
      <dgm:prSet presAssocID="{567DA5DA-9C39-4009-BFBB-4C0474956302}" presName="childText" presStyleLbl="conFgAcc1" presStyleIdx="2" presStyleCnt="4">
        <dgm:presLayoutVars>
          <dgm:bulletEnabled val="1"/>
        </dgm:presLayoutVars>
      </dgm:prSet>
      <dgm:spPr/>
    </dgm:pt>
    <dgm:pt modelId="{52512157-F0FF-4153-AB1C-749FE5826CBB}" type="pres">
      <dgm:prSet presAssocID="{7433F1F1-2A74-4AC6-9DA4-83429D759921}" presName="spaceBetweenRectangles" presStyleCnt="0"/>
      <dgm:spPr/>
    </dgm:pt>
    <dgm:pt modelId="{7275205A-F150-4B3B-A7BB-86ED08B8803C}" type="pres">
      <dgm:prSet presAssocID="{2F9A5849-0B1D-4963-B687-AAFDCB34E572}" presName="parentLin" presStyleCnt="0"/>
      <dgm:spPr/>
    </dgm:pt>
    <dgm:pt modelId="{6DF875B5-5AA1-42FD-9CBC-475EB518B328}" type="pres">
      <dgm:prSet presAssocID="{2F9A5849-0B1D-4963-B687-AAFDCB34E572}" presName="parentLeftMargin" presStyleLbl="node1" presStyleIdx="2" presStyleCnt="4"/>
      <dgm:spPr/>
      <dgm:t>
        <a:bodyPr/>
        <a:lstStyle/>
        <a:p>
          <a:endParaRPr lang="en-US"/>
        </a:p>
      </dgm:t>
    </dgm:pt>
    <dgm:pt modelId="{D6ACD65E-BBBF-47C7-8990-E2A8865B26AC}" type="pres">
      <dgm:prSet presAssocID="{2F9A5849-0B1D-4963-B687-AAFDCB34E572}" presName="parentText" presStyleLbl="node1" presStyleIdx="3" presStyleCnt="4" custScaleX="12762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15503A-F58E-4A05-8110-CB6253D51617}" type="pres">
      <dgm:prSet presAssocID="{2F9A5849-0B1D-4963-B687-AAFDCB34E572}" presName="negativeSpace" presStyleCnt="0"/>
      <dgm:spPr/>
    </dgm:pt>
    <dgm:pt modelId="{13E64FB7-90EE-4143-A919-496DBA8DC54E}" type="pres">
      <dgm:prSet presAssocID="{2F9A5849-0B1D-4963-B687-AAFDCB34E572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AE9A0B9D-7152-4EF6-A3F1-7AFF0C8E0612}" type="presOf" srcId="{6D3EE121-EC68-4B88-B8E0-CF29176B7F4B}" destId="{33CFB68D-BB0A-47D9-8B4B-1A18C52EE0CE}" srcOrd="0" destOrd="0" presId="urn:microsoft.com/office/officeart/2005/8/layout/list1"/>
    <dgm:cxn modelId="{F7D071C5-D6B8-463E-A7DA-8299428DC8AA}" type="presOf" srcId="{BEA2C6EC-D112-438B-9BB1-2FBF7F37A0B1}" destId="{34C770D7-7966-4A9C-8888-660D19DF6000}" srcOrd="0" destOrd="0" presId="urn:microsoft.com/office/officeart/2005/8/layout/list1"/>
    <dgm:cxn modelId="{028ECBB8-60EA-47D7-A5F9-D9E2F9BCA0C7}" type="presOf" srcId="{2F9A5849-0B1D-4963-B687-AAFDCB34E572}" destId="{6DF875B5-5AA1-42FD-9CBC-475EB518B328}" srcOrd="0" destOrd="0" presId="urn:microsoft.com/office/officeart/2005/8/layout/list1"/>
    <dgm:cxn modelId="{DFE65230-AAE1-4540-9AC5-D26E716ED83C}" type="presOf" srcId="{6D3EE121-EC68-4B88-B8E0-CF29176B7F4B}" destId="{62641B56-46F8-40FC-9DBE-8CBC2941FFC4}" srcOrd="1" destOrd="0" presId="urn:microsoft.com/office/officeart/2005/8/layout/list1"/>
    <dgm:cxn modelId="{BC5B9EB2-2B42-49F9-966E-FE4E4AA00DAA}" srcId="{415E89C1-CB41-449C-8C34-A69C86952297}" destId="{567DA5DA-9C39-4009-BFBB-4C0474956302}" srcOrd="2" destOrd="0" parTransId="{AA95BFCF-B760-4D3B-B020-27980A1090E9}" sibTransId="{7433F1F1-2A74-4AC6-9DA4-83429D759921}"/>
    <dgm:cxn modelId="{1D1FE0C2-B3BA-448A-BC8B-BD8E356FDF3B}" type="presOf" srcId="{567DA5DA-9C39-4009-BFBB-4C0474956302}" destId="{CE3687AA-3FE5-4A2B-8590-1B9C0B69DC6D}" srcOrd="0" destOrd="0" presId="urn:microsoft.com/office/officeart/2005/8/layout/list1"/>
    <dgm:cxn modelId="{F4630DBD-560E-4AA5-9433-A3CFDE58D80A}" type="presOf" srcId="{567DA5DA-9C39-4009-BFBB-4C0474956302}" destId="{2EBF6F2B-74E4-491D-89AA-AF92DCA01C6E}" srcOrd="1" destOrd="0" presId="urn:microsoft.com/office/officeart/2005/8/layout/list1"/>
    <dgm:cxn modelId="{940380FE-A1E1-4CCE-82F4-BFBFD1C262FC}" srcId="{415E89C1-CB41-449C-8C34-A69C86952297}" destId="{BEA2C6EC-D112-438B-9BB1-2FBF7F37A0B1}" srcOrd="0" destOrd="0" parTransId="{0F1CB718-CFFF-497E-A5EF-B39279CBE150}" sibTransId="{000152EF-2906-4C4D-91F4-04F2C5891646}"/>
    <dgm:cxn modelId="{6EA0D8C1-CA3B-4C31-A896-749D31365562}" srcId="{415E89C1-CB41-449C-8C34-A69C86952297}" destId="{2F9A5849-0B1D-4963-B687-AAFDCB34E572}" srcOrd="3" destOrd="0" parTransId="{4FFCB269-9E52-4A0C-AC81-9C1B60EE6BBA}" sibTransId="{3EDA3EED-AF71-4BF9-960C-E73B4370AE15}"/>
    <dgm:cxn modelId="{07B56C7D-D5AB-48EA-BA46-9093B7FD364C}" type="presOf" srcId="{415E89C1-CB41-449C-8C34-A69C86952297}" destId="{EEB2E480-A28C-4862-BCB7-FE702983532A}" srcOrd="0" destOrd="0" presId="urn:microsoft.com/office/officeart/2005/8/layout/list1"/>
    <dgm:cxn modelId="{E044ABEC-AF13-4DCB-BE8C-34F35801BE55}" type="presOf" srcId="{2F9A5849-0B1D-4963-B687-AAFDCB34E572}" destId="{D6ACD65E-BBBF-47C7-8990-E2A8865B26AC}" srcOrd="1" destOrd="0" presId="urn:microsoft.com/office/officeart/2005/8/layout/list1"/>
    <dgm:cxn modelId="{F0255413-F1C4-447D-BD9C-8A0FF5357467}" type="presOf" srcId="{BEA2C6EC-D112-438B-9BB1-2FBF7F37A0B1}" destId="{99133134-C8FA-40B3-92A5-73079626B1BF}" srcOrd="1" destOrd="0" presId="urn:microsoft.com/office/officeart/2005/8/layout/list1"/>
    <dgm:cxn modelId="{52FF3DA7-C82E-4B2E-83AE-388CDFED9D0D}" srcId="{415E89C1-CB41-449C-8C34-A69C86952297}" destId="{6D3EE121-EC68-4B88-B8E0-CF29176B7F4B}" srcOrd="1" destOrd="0" parTransId="{9828A4C8-A287-42C2-A046-E06CB1EC66A1}" sibTransId="{B6779BC5-EFC5-4324-ADF4-9ECFFCAE92EC}"/>
    <dgm:cxn modelId="{164FD9FA-41DA-4163-BB78-AEBD13EEC3CF}" type="presParOf" srcId="{EEB2E480-A28C-4862-BCB7-FE702983532A}" destId="{5BB0EB4B-712D-4305-97B2-A96029F41ED7}" srcOrd="0" destOrd="0" presId="urn:microsoft.com/office/officeart/2005/8/layout/list1"/>
    <dgm:cxn modelId="{82301D05-E6F9-4286-92C6-46B0E99F10DA}" type="presParOf" srcId="{5BB0EB4B-712D-4305-97B2-A96029F41ED7}" destId="{34C770D7-7966-4A9C-8888-660D19DF6000}" srcOrd="0" destOrd="0" presId="urn:microsoft.com/office/officeart/2005/8/layout/list1"/>
    <dgm:cxn modelId="{A8915D3B-48F0-4F1F-861B-82DD133424B4}" type="presParOf" srcId="{5BB0EB4B-712D-4305-97B2-A96029F41ED7}" destId="{99133134-C8FA-40B3-92A5-73079626B1BF}" srcOrd="1" destOrd="0" presId="urn:microsoft.com/office/officeart/2005/8/layout/list1"/>
    <dgm:cxn modelId="{F2B67919-26A7-44D1-A694-D907085705B5}" type="presParOf" srcId="{EEB2E480-A28C-4862-BCB7-FE702983532A}" destId="{AF28173D-9171-4C49-A60E-66E3CE3B56F9}" srcOrd="1" destOrd="0" presId="urn:microsoft.com/office/officeart/2005/8/layout/list1"/>
    <dgm:cxn modelId="{8967B08B-9B34-448D-BD99-E5D7054F68CD}" type="presParOf" srcId="{EEB2E480-A28C-4862-BCB7-FE702983532A}" destId="{E6632032-6008-4856-A133-1015AA6993B9}" srcOrd="2" destOrd="0" presId="urn:microsoft.com/office/officeart/2005/8/layout/list1"/>
    <dgm:cxn modelId="{EA183223-BAA1-42B9-96C1-495E56C04311}" type="presParOf" srcId="{EEB2E480-A28C-4862-BCB7-FE702983532A}" destId="{7EA90D5F-4348-4357-8A6F-B10B207AAC7C}" srcOrd="3" destOrd="0" presId="urn:microsoft.com/office/officeart/2005/8/layout/list1"/>
    <dgm:cxn modelId="{BECBE767-E882-4ED9-A0A7-107E346D34D9}" type="presParOf" srcId="{EEB2E480-A28C-4862-BCB7-FE702983532A}" destId="{89441640-D4F6-44FD-8B99-0CF2FF27D7E4}" srcOrd="4" destOrd="0" presId="urn:microsoft.com/office/officeart/2005/8/layout/list1"/>
    <dgm:cxn modelId="{7994AA72-0321-4531-86EA-8D7B7F7068C1}" type="presParOf" srcId="{89441640-D4F6-44FD-8B99-0CF2FF27D7E4}" destId="{33CFB68D-BB0A-47D9-8B4B-1A18C52EE0CE}" srcOrd="0" destOrd="0" presId="urn:microsoft.com/office/officeart/2005/8/layout/list1"/>
    <dgm:cxn modelId="{207C1EA3-4304-4513-829C-629D8C1B356D}" type="presParOf" srcId="{89441640-D4F6-44FD-8B99-0CF2FF27D7E4}" destId="{62641B56-46F8-40FC-9DBE-8CBC2941FFC4}" srcOrd="1" destOrd="0" presId="urn:microsoft.com/office/officeart/2005/8/layout/list1"/>
    <dgm:cxn modelId="{11A2C5DC-8430-43D3-B0A2-8F5D16D2945F}" type="presParOf" srcId="{EEB2E480-A28C-4862-BCB7-FE702983532A}" destId="{99E82834-5295-432B-A776-B6D199598F74}" srcOrd="5" destOrd="0" presId="urn:microsoft.com/office/officeart/2005/8/layout/list1"/>
    <dgm:cxn modelId="{5C296A4F-4375-41DB-8EB3-163135682B86}" type="presParOf" srcId="{EEB2E480-A28C-4862-BCB7-FE702983532A}" destId="{FE65F12F-7C3D-4947-B987-D0AD61BC8D6E}" srcOrd="6" destOrd="0" presId="urn:microsoft.com/office/officeart/2005/8/layout/list1"/>
    <dgm:cxn modelId="{7C3D05B9-7A44-4013-98C8-B2A697BA5BFD}" type="presParOf" srcId="{EEB2E480-A28C-4862-BCB7-FE702983532A}" destId="{80A936F1-AD95-494F-800D-DC89BB77550C}" srcOrd="7" destOrd="0" presId="urn:microsoft.com/office/officeart/2005/8/layout/list1"/>
    <dgm:cxn modelId="{DA2D294C-D3BA-4E5A-8674-03F687424F1B}" type="presParOf" srcId="{EEB2E480-A28C-4862-BCB7-FE702983532A}" destId="{298F0F8D-51A8-483D-BADB-9B63C7F66287}" srcOrd="8" destOrd="0" presId="urn:microsoft.com/office/officeart/2005/8/layout/list1"/>
    <dgm:cxn modelId="{0740C1BF-8ED3-4675-BCF1-8B85E8BD0CDC}" type="presParOf" srcId="{298F0F8D-51A8-483D-BADB-9B63C7F66287}" destId="{CE3687AA-3FE5-4A2B-8590-1B9C0B69DC6D}" srcOrd="0" destOrd="0" presId="urn:microsoft.com/office/officeart/2005/8/layout/list1"/>
    <dgm:cxn modelId="{370E7E0A-9D93-4C0C-B0B4-08B0A4395F95}" type="presParOf" srcId="{298F0F8D-51A8-483D-BADB-9B63C7F66287}" destId="{2EBF6F2B-74E4-491D-89AA-AF92DCA01C6E}" srcOrd="1" destOrd="0" presId="urn:microsoft.com/office/officeart/2005/8/layout/list1"/>
    <dgm:cxn modelId="{52685ED2-B044-40FF-9EFB-1DABC5D9993D}" type="presParOf" srcId="{EEB2E480-A28C-4862-BCB7-FE702983532A}" destId="{197D8817-3411-4054-9F07-A2D791241333}" srcOrd="9" destOrd="0" presId="urn:microsoft.com/office/officeart/2005/8/layout/list1"/>
    <dgm:cxn modelId="{C8AAEF26-2A2E-44C0-8946-FEF0187A7FAC}" type="presParOf" srcId="{EEB2E480-A28C-4862-BCB7-FE702983532A}" destId="{09BC5ED6-0C2E-4952-961F-3539E583E6F3}" srcOrd="10" destOrd="0" presId="urn:microsoft.com/office/officeart/2005/8/layout/list1"/>
    <dgm:cxn modelId="{C954F606-7D99-4A6B-A220-6FD1224E1EE7}" type="presParOf" srcId="{EEB2E480-A28C-4862-BCB7-FE702983532A}" destId="{52512157-F0FF-4153-AB1C-749FE5826CBB}" srcOrd="11" destOrd="0" presId="urn:microsoft.com/office/officeart/2005/8/layout/list1"/>
    <dgm:cxn modelId="{11C98BA1-1502-4B2F-A8B1-FCA22AD86F07}" type="presParOf" srcId="{EEB2E480-A28C-4862-BCB7-FE702983532A}" destId="{7275205A-F150-4B3B-A7BB-86ED08B8803C}" srcOrd="12" destOrd="0" presId="urn:microsoft.com/office/officeart/2005/8/layout/list1"/>
    <dgm:cxn modelId="{38F88392-6298-485B-B93F-384E2CB3F6D5}" type="presParOf" srcId="{7275205A-F150-4B3B-A7BB-86ED08B8803C}" destId="{6DF875B5-5AA1-42FD-9CBC-475EB518B328}" srcOrd="0" destOrd="0" presId="urn:microsoft.com/office/officeart/2005/8/layout/list1"/>
    <dgm:cxn modelId="{368CC887-1E14-44BC-9F92-72F8849C87AF}" type="presParOf" srcId="{7275205A-F150-4B3B-A7BB-86ED08B8803C}" destId="{D6ACD65E-BBBF-47C7-8990-E2A8865B26AC}" srcOrd="1" destOrd="0" presId="urn:microsoft.com/office/officeart/2005/8/layout/list1"/>
    <dgm:cxn modelId="{1D00BDC9-4308-4F56-804C-F0B759513397}" type="presParOf" srcId="{EEB2E480-A28C-4862-BCB7-FE702983532A}" destId="{6315503A-F58E-4A05-8110-CB6253D51617}" srcOrd="13" destOrd="0" presId="urn:microsoft.com/office/officeart/2005/8/layout/list1"/>
    <dgm:cxn modelId="{D78F2CB9-097D-4B12-B061-A50ECF09F994}" type="presParOf" srcId="{EEB2E480-A28C-4862-BCB7-FE702983532A}" destId="{13E64FB7-90EE-4143-A919-496DBA8DC54E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632032-6008-4856-A133-1015AA6993B9}">
      <dsp:nvSpPr>
        <dsp:cNvPr id="0" name=""/>
        <dsp:cNvSpPr/>
      </dsp:nvSpPr>
      <dsp:spPr>
        <a:xfrm>
          <a:off x="0" y="416400"/>
          <a:ext cx="81533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133134-C8FA-40B3-92A5-73079626B1BF}">
      <dsp:nvSpPr>
        <dsp:cNvPr id="0" name=""/>
        <dsp:cNvSpPr/>
      </dsp:nvSpPr>
      <dsp:spPr>
        <a:xfrm>
          <a:off x="407670" y="47400"/>
          <a:ext cx="7257219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1. Optimize </a:t>
          </a:r>
          <a:r>
            <a:rPr lang="en-US" sz="2500" kern="1200" dirty="0" smtClean="0"/>
            <a:t>investments in affordable housing</a:t>
          </a:r>
          <a:endParaRPr lang="en-US" sz="2500" kern="1200" dirty="0"/>
        </a:p>
      </dsp:txBody>
      <dsp:txXfrm>
        <a:off x="407670" y="47400"/>
        <a:ext cx="7257219" cy="738000"/>
      </dsp:txXfrm>
    </dsp:sp>
    <dsp:sp modelId="{FE65F12F-7C3D-4947-B987-D0AD61BC8D6E}">
      <dsp:nvSpPr>
        <dsp:cNvPr id="0" name=""/>
        <dsp:cNvSpPr/>
      </dsp:nvSpPr>
      <dsp:spPr>
        <a:xfrm>
          <a:off x="0" y="1550400"/>
          <a:ext cx="81533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641B56-46F8-40FC-9DBE-8CBC2941FFC4}">
      <dsp:nvSpPr>
        <dsp:cNvPr id="0" name=""/>
        <dsp:cNvSpPr/>
      </dsp:nvSpPr>
      <dsp:spPr>
        <a:xfrm>
          <a:off x="407670" y="1181400"/>
          <a:ext cx="7254194" cy="738000"/>
        </a:xfrm>
        <a:prstGeom prst="roundRect">
          <a:avLst/>
        </a:prstGeom>
        <a:solidFill>
          <a:schemeClr val="accent2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2. Make publicly owned land </a:t>
          </a:r>
          <a:r>
            <a:rPr lang="en-US" sz="2500" kern="1200" dirty="0" smtClean="0"/>
            <a:t>available for housing</a:t>
          </a:r>
          <a:endParaRPr lang="en-US" sz="2500" kern="1200" dirty="0"/>
        </a:p>
      </dsp:txBody>
      <dsp:txXfrm>
        <a:off x="407670" y="1181400"/>
        <a:ext cx="7254194" cy="738000"/>
      </dsp:txXfrm>
    </dsp:sp>
    <dsp:sp modelId="{09BC5ED6-0C2E-4952-961F-3539E583E6F3}">
      <dsp:nvSpPr>
        <dsp:cNvPr id="0" name=""/>
        <dsp:cNvSpPr/>
      </dsp:nvSpPr>
      <dsp:spPr>
        <a:xfrm>
          <a:off x="0" y="2684399"/>
          <a:ext cx="81533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BF6F2B-74E4-491D-89AA-AF92DCA01C6E}">
      <dsp:nvSpPr>
        <dsp:cNvPr id="0" name=""/>
        <dsp:cNvSpPr/>
      </dsp:nvSpPr>
      <dsp:spPr>
        <a:xfrm>
          <a:off x="407670" y="2315399"/>
          <a:ext cx="7283872" cy="738000"/>
        </a:xfrm>
        <a:prstGeom prst="roundRect">
          <a:avLst/>
        </a:prstGeom>
        <a:solidFill>
          <a:schemeClr val="accent3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3. Reduce </a:t>
          </a:r>
          <a:r>
            <a:rPr lang="en-US" sz="2500" kern="1200" dirty="0" smtClean="0"/>
            <a:t>the cost of developing new housing</a:t>
          </a:r>
          <a:endParaRPr lang="en-US" sz="2500" kern="1200" dirty="0" smtClean="0"/>
        </a:p>
      </dsp:txBody>
      <dsp:txXfrm>
        <a:off x="407670" y="2315399"/>
        <a:ext cx="7283872" cy="738000"/>
      </dsp:txXfrm>
    </dsp:sp>
    <dsp:sp modelId="{13E64FB7-90EE-4143-A919-496DBA8DC54E}">
      <dsp:nvSpPr>
        <dsp:cNvPr id="0" name=""/>
        <dsp:cNvSpPr/>
      </dsp:nvSpPr>
      <dsp:spPr>
        <a:xfrm>
          <a:off x="0" y="3818399"/>
          <a:ext cx="81533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ACD65E-BBBF-47C7-8990-E2A8865B26AC}">
      <dsp:nvSpPr>
        <dsp:cNvPr id="0" name=""/>
        <dsp:cNvSpPr/>
      </dsp:nvSpPr>
      <dsp:spPr>
        <a:xfrm>
          <a:off x="407670" y="3449399"/>
          <a:ext cx="7284157" cy="738000"/>
        </a:xfrm>
        <a:prstGeom prst="roundRect">
          <a:avLst/>
        </a:prstGeom>
        <a:solidFill>
          <a:schemeClr val="accent6"/>
        </a:solidFill>
        <a:ln>
          <a:noFill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15725" tIns="0" rIns="215725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4. Foster </a:t>
          </a:r>
          <a:r>
            <a:rPr lang="en-US" sz="2500" kern="1200" dirty="0" smtClean="0"/>
            <a:t>an adequate and diverse supply of housing</a:t>
          </a:r>
          <a:endParaRPr lang="en-US" sz="2500" kern="1200" dirty="0" smtClean="0"/>
        </a:p>
      </dsp:txBody>
      <dsp:txXfrm>
        <a:off x="407670" y="3449399"/>
        <a:ext cx="7284157" cy="73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4ECA2-4726-40EB-BF9E-15A55CECCE69}" type="datetimeFigureOut">
              <a:rPr lang="en-US" smtClean="0"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035C4-A603-4317-9541-F681A1F9F5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63EF9-7B8C-48B6-AFB6-A8DA8A70F880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019AA1-AE7F-4817-A840-4740E604914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After 2-3 below average years for development</a:t>
            </a:r>
            <a:r>
              <a:rPr lang="en-US" baseline="0" dirty="0" smtClean="0"/>
              <a:t> activity, the current permitting pipeline suggests that the coming 2-3 years will be characterized by above average development.  </a:t>
            </a:r>
            <a:r>
              <a:rPr lang="en-US" baseline="0" dirty="0" smtClean="0"/>
              <a:t>The development market is likely to remain volatile, however, and we’re </a:t>
            </a:r>
            <a:r>
              <a:rPr lang="en-US" baseline="0" dirty="0" smtClean="0"/>
              <a:t>unlikely to hit the unprecedented highs of 2009 due to a number of factors (lending , markets, etc</a:t>
            </a:r>
            <a:r>
              <a:rPr lang="en-US" baseline="0" dirty="0" smtClean="0"/>
              <a:t>). That said, </a:t>
            </a:r>
            <a:r>
              <a:rPr lang="en-US" baseline="0" dirty="0" smtClean="0"/>
              <a:t>certain neighborhoods </a:t>
            </a:r>
            <a:r>
              <a:rPr lang="en-US" baseline="0" dirty="0" smtClean="0"/>
              <a:t>will </a:t>
            </a:r>
            <a:r>
              <a:rPr lang="en-US" baseline="0" dirty="0" smtClean="0"/>
              <a:t>see substantial new development.  In fact, places like capitol hill, the U district and </a:t>
            </a:r>
            <a:r>
              <a:rPr lang="en-US" baseline="0" dirty="0" err="1" smtClean="0"/>
              <a:t>ballard</a:t>
            </a:r>
            <a:r>
              <a:rPr lang="en-US" baseline="0" dirty="0" smtClean="0"/>
              <a:t> are already seeing rapid growth</a:t>
            </a:r>
            <a:r>
              <a:rPr lang="en-US" baseline="0" dirty="0" smtClean="0"/>
              <a:t>.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9AA1-AE7F-4817-A840-4740E604914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9AA1-AE7F-4817-A840-4740E604914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Seattle, just over half of our households are renters – we have about 140,000 renter households</a:t>
            </a:r>
          </a:p>
          <a:p>
            <a:pPr lvl="0">
              <a:buFont typeface="Arial" pitchFamily="34" charset="0"/>
              <a:buChar char="•"/>
            </a:pPr>
            <a:r>
              <a: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About a quarter of those renters have extremely low incomes, as defined by HUD – here in Seattle, less than $18,200 for a single person or $23,400 for a family of 3 (Blue).</a:t>
            </a:r>
          </a:p>
          <a:p>
            <a:pPr>
              <a:buFont typeface="Arial" pitchFamily="34" charset="0"/>
              <a:buChar char="•"/>
            </a:pPr>
            <a:r>
              <a: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remaining three-quarters of our renters are evenly divided between folks that make more than $48,600 per year for a single person (green), </a:t>
            </a:r>
          </a:p>
          <a:p>
            <a:pPr>
              <a:buFont typeface="Arial" pitchFamily="34" charset="0"/>
              <a:buChar char="•"/>
            </a:pPr>
            <a:r>
              <a: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this </a:t>
            </a:r>
            <a:r>
              <a: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orange </a:t>
            </a:r>
            <a:r>
              <a:rPr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slice – people with incomes that fall </a:t>
            </a:r>
            <a:r>
              <a:rPr lang="en-US" sz="16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 in the middle</a:t>
            </a:r>
            <a:r>
              <a:rPr lang="en-US" sz="1600" u="non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earning between $18,200 and $48,600 for a single person.</a:t>
            </a:r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9AA1-AE7F-4817-A840-4740E604914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>
              <a:buFont typeface="Arial" pitchFamily="34" charset="0"/>
              <a:buNone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9AA1-AE7F-4817-A840-4740E604914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9AA1-AE7F-4817-A840-4740E604914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019AA1-AE7F-4817-A840-4740E604914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8404D99-2AFC-4E2F-BC94-931A838EF25D}" type="datetimeFigureOut">
              <a:rPr lang="en-US" smtClean="0"/>
              <a:pPr/>
              <a:t>2/19/2013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8687A76-1EAE-4D7D-88E9-3073785834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 smtClean="0"/>
              <a:t>Seattle Housing Strategy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514" t="496" r="2268" b="1737"/>
          <a:stretch>
            <a:fillRect/>
          </a:stretch>
        </p:blipFill>
        <p:spPr bwMode="auto">
          <a:xfrm>
            <a:off x="-398585" y="2872154"/>
            <a:ext cx="3552093" cy="2309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3120" t="355" r="6241" b="1454"/>
          <a:stretch>
            <a:fillRect/>
          </a:stretch>
        </p:blipFill>
        <p:spPr bwMode="auto">
          <a:xfrm>
            <a:off x="3153508" y="2872154"/>
            <a:ext cx="3575538" cy="2309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 l="1121" t="499" r="8855" b="1288"/>
          <a:stretch>
            <a:fillRect/>
          </a:stretch>
        </p:blipFill>
        <p:spPr bwMode="auto">
          <a:xfrm>
            <a:off x="6729046" y="2872154"/>
            <a:ext cx="2825262" cy="2309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3. Reduce </a:t>
            </a:r>
            <a:r>
              <a:rPr lang="en-US" sz="3200" dirty="0" smtClean="0"/>
              <a:t>the Cost of Developing New Housing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835769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u="sng" dirty="0" smtClean="0"/>
              <a:t>What we’ve done</a:t>
            </a:r>
          </a:p>
          <a:p>
            <a:pPr lvl="0"/>
            <a:r>
              <a:rPr lang="en-US" dirty="0" smtClean="0"/>
              <a:t>Regulatory </a:t>
            </a:r>
            <a:r>
              <a:rPr lang="en-US" dirty="0" smtClean="0"/>
              <a:t>Reform </a:t>
            </a:r>
            <a:r>
              <a:rPr lang="en-US" dirty="0" smtClean="0"/>
              <a:t>Legislation: streamlines </a:t>
            </a:r>
            <a:r>
              <a:rPr lang="en-US" dirty="0" smtClean="0"/>
              <a:t>regulatory requirements and adds flexibility for developers, home owners, and small business entrepreneurs. </a:t>
            </a:r>
          </a:p>
          <a:p>
            <a:pPr lvl="0">
              <a:buNone/>
            </a:pPr>
            <a:endParaRPr lang="en-US" sz="1600" u="sng" dirty="0" smtClean="0"/>
          </a:p>
          <a:p>
            <a:pPr lvl="0">
              <a:buNone/>
            </a:pPr>
            <a:r>
              <a:rPr lang="en-US" u="sng" dirty="0" smtClean="0"/>
              <a:t>Strategy </a:t>
            </a:r>
            <a:endParaRPr lang="en-US" u="sng" dirty="0" smtClean="0"/>
          </a:p>
          <a:p>
            <a:r>
              <a:rPr lang="en-US" dirty="0" smtClean="0"/>
              <a:t>Continue further improvements to the permitting process by better aligning </a:t>
            </a:r>
            <a:r>
              <a:rPr lang="en-US" dirty="0" smtClean="0"/>
              <a:t>processes across </a:t>
            </a:r>
            <a:r>
              <a:rPr lang="en-US" dirty="0" smtClean="0"/>
              <a:t>departments </a:t>
            </a:r>
          </a:p>
          <a:p>
            <a:r>
              <a:rPr lang="en-US" dirty="0" smtClean="0"/>
              <a:t>Encourage more sustainable housing development that qualifies for the Priority Green Expedited or Facilitated review and permitting processes and expand this program to include upgrades to existing housing</a:t>
            </a:r>
            <a:endParaRPr lang="en-US" dirty="0" smtClean="0"/>
          </a:p>
          <a:p>
            <a:pPr lvl="0"/>
            <a:r>
              <a:rPr lang="en-US" dirty="0" smtClean="0"/>
              <a:t>Identify strategies to </a:t>
            </a:r>
            <a:r>
              <a:rPr lang="en-US" dirty="0" smtClean="0"/>
              <a:t>reduce or eliminate redundant or unnecessary processes or requirements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7" y="228600"/>
            <a:ext cx="8390675" cy="990600"/>
          </a:xfrm>
        </p:spPr>
        <p:txBody>
          <a:bodyPr>
            <a:noAutofit/>
          </a:bodyPr>
          <a:lstStyle/>
          <a:p>
            <a:r>
              <a:rPr lang="en-US" sz="3000" dirty="0" smtClean="0"/>
              <a:t>4. Foster </a:t>
            </a:r>
            <a:r>
              <a:rPr lang="en-US" sz="3000" dirty="0" smtClean="0"/>
              <a:t>an Adequate and Diverse Supply of Housing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788877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u="sng" dirty="0" smtClean="0"/>
              <a:t>What we’ve done</a:t>
            </a:r>
          </a:p>
          <a:p>
            <a:pPr lvl="0"/>
            <a:r>
              <a:rPr lang="en-US" dirty="0" smtClean="0"/>
              <a:t>Enabled and encouraged the creation of affordable infill </a:t>
            </a:r>
            <a:r>
              <a:rPr lang="en-US" dirty="0" smtClean="0"/>
              <a:t>housing with over 500 </a:t>
            </a:r>
            <a:r>
              <a:rPr lang="en-US" dirty="0" smtClean="0"/>
              <a:t>mother-in-law apartments and backyard cottages </a:t>
            </a:r>
            <a:r>
              <a:rPr lang="en-US" dirty="0" smtClean="0"/>
              <a:t>built since 2005 and more </a:t>
            </a:r>
            <a:r>
              <a:rPr lang="en-US" dirty="0" smtClean="0"/>
              <a:t>than 1,000 rooms </a:t>
            </a:r>
            <a:r>
              <a:rPr lang="en-US" dirty="0" smtClean="0"/>
              <a:t>built </a:t>
            </a:r>
            <a:r>
              <a:rPr lang="en-US" dirty="0" smtClean="0"/>
              <a:t>or permitted as a part of 24 micro-housing projects since 2008.</a:t>
            </a:r>
          </a:p>
          <a:p>
            <a:pPr lvl="0">
              <a:buNone/>
            </a:pPr>
            <a:endParaRPr lang="en-US" sz="1800" u="sng" dirty="0" smtClean="0"/>
          </a:p>
          <a:p>
            <a:pPr lvl="0">
              <a:buNone/>
            </a:pPr>
            <a:r>
              <a:rPr lang="en-US" u="sng" dirty="0" smtClean="0"/>
              <a:t>Strategy </a:t>
            </a:r>
            <a:endParaRPr lang="en-US" u="sng" dirty="0" smtClean="0"/>
          </a:p>
          <a:p>
            <a:r>
              <a:rPr lang="en-US" dirty="0" smtClean="0"/>
              <a:t>Encourage </a:t>
            </a:r>
            <a:r>
              <a:rPr lang="en-US" dirty="0" smtClean="0"/>
              <a:t>compact development near frequent transit </a:t>
            </a:r>
            <a:r>
              <a:rPr lang="en-US" dirty="0" smtClean="0"/>
              <a:t>as we work with neighborhoods to consider station </a:t>
            </a:r>
            <a:r>
              <a:rPr lang="en-US" dirty="0" smtClean="0"/>
              <a:t>area plans, </a:t>
            </a:r>
            <a:r>
              <a:rPr lang="en-US" dirty="0" smtClean="0"/>
              <a:t>urban design </a:t>
            </a:r>
            <a:r>
              <a:rPr lang="en-US" dirty="0" smtClean="0"/>
              <a:t>frameworks and zoning proposals</a:t>
            </a:r>
            <a:endParaRPr lang="en-US" dirty="0" smtClean="0"/>
          </a:p>
          <a:p>
            <a:pPr lvl="0"/>
            <a:r>
              <a:rPr lang="en-US" dirty="0" smtClean="0"/>
              <a:t>Explore options for encouraging a wider </a:t>
            </a:r>
            <a:r>
              <a:rPr lang="en-US" dirty="0" smtClean="0"/>
              <a:t>variety of housing </a:t>
            </a:r>
            <a:r>
              <a:rPr lang="en-US" dirty="0" smtClean="0"/>
              <a:t>types, particularly to address affordability and family housing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Growing City</a:t>
            </a:r>
            <a:endParaRPr lang="en-US" dirty="0"/>
          </a:p>
        </p:txBody>
      </p:sp>
      <p:graphicFrame>
        <p:nvGraphicFramePr>
          <p:cNvPr id="7" name="Chart 6"/>
          <p:cNvGraphicFramePr>
            <a:graphicFrameLocks noGrp="1"/>
          </p:cNvGraphicFramePr>
          <p:nvPr/>
        </p:nvGraphicFramePr>
        <p:xfrm>
          <a:off x="246184" y="1617785"/>
          <a:ext cx="8651631" cy="5064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Mix of Housing Types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 noGrp="1"/>
          </p:cNvGraphicFramePr>
          <p:nvPr/>
        </p:nvGraphicFramePr>
        <p:xfrm>
          <a:off x="152400" y="1570891"/>
          <a:ext cx="8815754" cy="5146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Chart 3"/>
          <p:cNvGraphicFramePr/>
          <p:nvPr/>
        </p:nvGraphicFramePr>
        <p:xfrm>
          <a:off x="457200" y="1664677"/>
          <a:ext cx="8170985" cy="5040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29508" y="6604084"/>
            <a:ext cx="603738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Source:  HUD </a:t>
            </a:r>
            <a:r>
              <a:rPr lang="en-US" sz="1050" dirty="0" smtClean="0"/>
              <a:t>Consolidated</a:t>
            </a:r>
            <a:r>
              <a:rPr lang="en-US" sz="800" dirty="0" smtClean="0"/>
              <a:t> Housing Affordability Strategy Analysis, based on data from the 2005-09 American Community Survey.</a:t>
            </a:r>
            <a:endParaRPr lang="en-US" sz="8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531352" cy="990600"/>
          </a:xfrm>
        </p:spPr>
        <p:txBody>
          <a:bodyPr>
            <a:noAutofit/>
          </a:bodyPr>
          <a:lstStyle/>
          <a:p>
            <a:r>
              <a:rPr lang="en-US" sz="3600" dirty="0" smtClean="0"/>
              <a:t>Half the City’s Households are Renters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entagon 10"/>
          <p:cNvSpPr/>
          <p:nvPr/>
        </p:nvSpPr>
        <p:spPr>
          <a:xfrm rot="1310691">
            <a:off x="1954939" y="4510928"/>
            <a:ext cx="1532529" cy="982836"/>
          </a:xfrm>
          <a:prstGeom prst="homePlate">
            <a:avLst/>
          </a:prstGeom>
          <a:solidFill>
            <a:srgbClr val="C00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Households Pay Too Much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3681049" y="4232032"/>
          <a:ext cx="2860432" cy="2403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-187565" y="2286000"/>
          <a:ext cx="3364521" cy="31417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3645881" y="1770185"/>
          <a:ext cx="2860430" cy="2297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630616" y="2379785"/>
            <a:ext cx="1805353" cy="1676400"/>
          </a:xfrm>
          <a:prstGeom prst="roundRect">
            <a:avLst>
              <a:gd name="adj" fmla="val 10373"/>
            </a:avLst>
          </a:prstGeom>
          <a:noFill/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entagon 12"/>
          <p:cNvSpPr/>
          <p:nvPr/>
        </p:nvSpPr>
        <p:spPr>
          <a:xfrm rot="21050296">
            <a:off x="1819943" y="2859325"/>
            <a:ext cx="1673263" cy="939456"/>
          </a:xfrm>
          <a:prstGeom prst="homePlate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Brace 15"/>
          <p:cNvSpPr/>
          <p:nvPr/>
        </p:nvSpPr>
        <p:spPr>
          <a:xfrm>
            <a:off x="6764215" y="2532183"/>
            <a:ext cx="304797" cy="3962399"/>
          </a:xfrm>
          <a:prstGeom prst="rightBrace">
            <a:avLst>
              <a:gd name="adj1" fmla="val 104885"/>
              <a:gd name="adj2" fmla="val 49673"/>
            </a:avLst>
          </a:prstGeom>
          <a:ln w="317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7221414" y="3880338"/>
            <a:ext cx="19225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54,000 cost </a:t>
            </a:r>
            <a:r>
              <a:rPr lang="en-US" b="1" dirty="0" smtClean="0"/>
              <a:t>burdened households</a:t>
            </a:r>
            <a:endParaRPr lang="en-US" b="1" dirty="0"/>
          </a:p>
        </p:txBody>
      </p:sp>
      <p:sp>
        <p:nvSpPr>
          <p:cNvPr id="19" name="Rounded Rectangle 18"/>
          <p:cNvSpPr/>
          <p:nvPr/>
        </p:nvSpPr>
        <p:spPr>
          <a:xfrm>
            <a:off x="4665785" y="4923693"/>
            <a:ext cx="1805353" cy="1676400"/>
          </a:xfrm>
          <a:prstGeom prst="roundRect">
            <a:avLst>
              <a:gd name="adj" fmla="val 10373"/>
            </a:avLst>
          </a:prstGeom>
          <a:noFill/>
          <a:ln w="349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Graphic spid="7" grpId="0">
        <p:bldAsOne/>
      </p:bldGraphic>
      <p:bldGraphic spid="10" grpId="0">
        <p:bldAsOne/>
      </p:bldGraphic>
      <p:bldP spid="12" grpId="0" animBg="1"/>
      <p:bldP spid="13" grpId="0" animBg="1"/>
      <p:bldP spid="16" grpId="0" animBg="1"/>
      <p:bldP spid="17" grpId="0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Seattle Housing Strategy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12775" y="1916723"/>
          <a:ext cx="81534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1. Optimize </a:t>
            </a:r>
            <a:r>
              <a:rPr lang="en-US" sz="3200" dirty="0" smtClean="0"/>
              <a:t>Investments in Affordable Housing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u="sng" dirty="0" smtClean="0"/>
              <a:t>What we’ve done</a:t>
            </a:r>
          </a:p>
          <a:p>
            <a:r>
              <a:rPr lang="en-US" sz="2700" dirty="0" smtClean="0"/>
              <a:t>Seattle Housing Levy: </a:t>
            </a:r>
            <a:r>
              <a:rPr lang="en-US" sz="2700" dirty="0" smtClean="0"/>
              <a:t>an essential </a:t>
            </a:r>
            <a:r>
              <a:rPr lang="en-US" sz="2700" dirty="0" smtClean="0"/>
              <a:t>tool serving primarily extremely low-income </a:t>
            </a:r>
            <a:r>
              <a:rPr lang="en-US" sz="2700" dirty="0" smtClean="0"/>
              <a:t>households.  From 2005-2012 the levy provided </a:t>
            </a:r>
            <a:r>
              <a:rPr lang="en-US" sz="2700" dirty="0" smtClean="0"/>
              <a:t>$157M </a:t>
            </a:r>
            <a:r>
              <a:rPr lang="en-US" sz="2700" dirty="0" smtClean="0"/>
              <a:t>for </a:t>
            </a:r>
            <a:r>
              <a:rPr lang="en-US" sz="2700" dirty="0" smtClean="0"/>
              <a:t>3,671 rental units and $31M </a:t>
            </a:r>
            <a:r>
              <a:rPr lang="en-US" sz="2700" dirty="0" smtClean="0"/>
              <a:t>to assist </a:t>
            </a:r>
            <a:r>
              <a:rPr lang="en-US" sz="2700" dirty="0" smtClean="0"/>
              <a:t>620 first-time </a:t>
            </a:r>
            <a:r>
              <a:rPr lang="en-US" sz="2700" dirty="0" smtClean="0"/>
              <a:t>homebuyers.</a:t>
            </a:r>
            <a:endParaRPr lang="en-US" sz="2700" dirty="0" smtClean="0"/>
          </a:p>
          <a:p>
            <a:pPr lvl="0">
              <a:buNone/>
            </a:pPr>
            <a:endParaRPr lang="en-US" sz="1400" u="sng" dirty="0" smtClean="0"/>
          </a:p>
          <a:p>
            <a:pPr lvl="0">
              <a:buNone/>
            </a:pPr>
            <a:r>
              <a:rPr lang="en-US" u="sng" dirty="0" smtClean="0"/>
              <a:t>Strategy</a:t>
            </a:r>
          </a:p>
          <a:p>
            <a:pPr lvl="0"/>
            <a:r>
              <a:rPr lang="en-US" sz="2700" dirty="0" smtClean="0"/>
              <a:t>Continue </a:t>
            </a:r>
            <a:r>
              <a:rPr lang="en-US" sz="2700" dirty="0" smtClean="0"/>
              <a:t>direct investment by renewing the Seattle Housing Levy in 2016</a:t>
            </a:r>
          </a:p>
          <a:p>
            <a:pPr lvl="0"/>
            <a:r>
              <a:rPr lang="en-US" sz="2700" dirty="0" smtClean="0"/>
              <a:t>Strengthen the </a:t>
            </a:r>
            <a:r>
              <a:rPr lang="en-US" sz="2700" dirty="0" smtClean="0"/>
              <a:t>Multi-Family Tax Exemption </a:t>
            </a:r>
            <a:r>
              <a:rPr lang="en-US" sz="2700" dirty="0" smtClean="0"/>
              <a:t>program</a:t>
            </a:r>
            <a:endParaRPr lang="en-US" sz="2700" dirty="0" smtClean="0"/>
          </a:p>
          <a:p>
            <a:pPr lvl="0"/>
            <a:r>
              <a:rPr lang="en-US" sz="2700" dirty="0" smtClean="0"/>
              <a:t>Revise the </a:t>
            </a:r>
            <a:r>
              <a:rPr lang="en-US" sz="2700" dirty="0" smtClean="0"/>
              <a:t>affordable housing zoning incentives city-wide</a:t>
            </a:r>
            <a:r>
              <a:rPr lang="en-US" sz="2700" dirty="0" smtClean="0"/>
              <a:t>, including adjusting the fee-in-lieu </a:t>
            </a:r>
            <a:r>
              <a:rPr lang="en-US" sz="2700" dirty="0" smtClean="0"/>
              <a:t>formula</a:t>
            </a:r>
            <a:endParaRPr lang="en-US" sz="27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2. Make Publicly Owned Land </a:t>
            </a:r>
            <a:r>
              <a:rPr lang="en-US" sz="3000" dirty="0" smtClean="0"/>
              <a:t>Available for Housing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30262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en-US" u="sng" dirty="0" smtClean="0"/>
              <a:t>What we’ve done</a:t>
            </a:r>
          </a:p>
          <a:p>
            <a:r>
              <a:rPr lang="en-US" dirty="0" smtClean="0"/>
              <a:t>12</a:t>
            </a:r>
            <a:r>
              <a:rPr lang="en-US" baseline="30000" dirty="0" smtClean="0"/>
              <a:t>th</a:t>
            </a:r>
            <a:r>
              <a:rPr lang="en-US" dirty="0" smtClean="0"/>
              <a:t> Avenue Arts: Capitol Hill Housing will transform </a:t>
            </a:r>
            <a:r>
              <a:rPr lang="en-US" dirty="0" smtClean="0"/>
              <a:t>a </a:t>
            </a:r>
            <a:r>
              <a:rPr lang="en-US" dirty="0" smtClean="0"/>
              <a:t>parking </a:t>
            </a:r>
            <a:r>
              <a:rPr lang="en-US" dirty="0" smtClean="0"/>
              <a:t>lot into a </a:t>
            </a:r>
            <a:r>
              <a:rPr lang="en-US" dirty="0" smtClean="0"/>
              <a:t>mixed-use </a:t>
            </a:r>
            <a:r>
              <a:rPr lang="en-US" dirty="0" smtClean="0"/>
              <a:t>building integrating affordable housing, </a:t>
            </a:r>
            <a:r>
              <a:rPr lang="en-US" dirty="0" smtClean="0"/>
              <a:t>arts </a:t>
            </a:r>
            <a:r>
              <a:rPr lang="en-US" dirty="0" smtClean="0"/>
              <a:t>and performance space, </a:t>
            </a:r>
            <a:r>
              <a:rPr lang="en-US" dirty="0" smtClean="0"/>
              <a:t>retail </a:t>
            </a:r>
            <a:r>
              <a:rPr lang="en-US" dirty="0" smtClean="0"/>
              <a:t>and nonprofit offices under one roof. </a:t>
            </a:r>
            <a:endParaRPr lang="en-US" dirty="0" smtClean="0">
              <a:solidFill>
                <a:schemeClr val="accent2"/>
              </a:solidFill>
            </a:endParaRPr>
          </a:p>
          <a:p>
            <a:pPr lvl="0">
              <a:buNone/>
            </a:pPr>
            <a:endParaRPr lang="en-US" sz="1400" u="sng" dirty="0" smtClean="0"/>
          </a:p>
          <a:p>
            <a:pPr lvl="0">
              <a:buNone/>
            </a:pPr>
            <a:r>
              <a:rPr lang="en-US" u="sng" dirty="0" smtClean="0"/>
              <a:t>Strategy</a:t>
            </a:r>
          </a:p>
          <a:p>
            <a:pPr lvl="0"/>
            <a:r>
              <a:rPr lang="en-US" dirty="0" smtClean="0"/>
              <a:t>Continue </a:t>
            </a:r>
            <a:r>
              <a:rPr lang="en-US" dirty="0" smtClean="0"/>
              <a:t>to identify opportunities to </a:t>
            </a:r>
            <a:r>
              <a:rPr lang="en-US" dirty="0" smtClean="0"/>
              <a:t>use City-owned </a:t>
            </a:r>
            <a:r>
              <a:rPr lang="en-US" dirty="0" smtClean="0"/>
              <a:t>properties for affordable </a:t>
            </a:r>
            <a:r>
              <a:rPr lang="en-US" dirty="0" smtClean="0"/>
              <a:t>housing, engaging neighboring communities early in the development process.</a:t>
            </a:r>
            <a:endParaRPr lang="en-US" dirty="0" smtClean="0"/>
          </a:p>
          <a:p>
            <a:r>
              <a:rPr lang="en-US" dirty="0" smtClean="0"/>
              <a:t>Work with partner agencies to utilize other public property for housing, including transit </a:t>
            </a:r>
            <a:r>
              <a:rPr lang="en-US" dirty="0" smtClean="0"/>
              <a:t>oriented development </a:t>
            </a:r>
            <a:r>
              <a:rPr lang="en-US" dirty="0" smtClean="0"/>
              <a:t>work with Sound Transit.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13133</TotalTime>
  <Words>672</Words>
  <Application>Microsoft Office PowerPoint</Application>
  <PresentationFormat>On-screen Show (4:3)</PresentationFormat>
  <Paragraphs>68</Paragraphs>
  <Slides>12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Seattle Housing Strategy</vt:lpstr>
      <vt:lpstr>A Growing City</vt:lpstr>
      <vt:lpstr>A Mix of Housing Types</vt:lpstr>
      <vt:lpstr>Half the City’s Households are Renters</vt:lpstr>
      <vt:lpstr>Many Households Pay Too Much</vt:lpstr>
      <vt:lpstr>Slide 6</vt:lpstr>
      <vt:lpstr>Seattle Housing Strategy</vt:lpstr>
      <vt:lpstr>1. Optimize Investments in Affordable Housing</vt:lpstr>
      <vt:lpstr>2. Make Publicly Owned Land Available for Housing</vt:lpstr>
      <vt:lpstr>3. Reduce the Cost of Developing New Housing</vt:lpstr>
      <vt:lpstr>4. Foster an Adequate and Diverse Supply of Housing</vt:lpstr>
      <vt:lpstr>Slide 12</vt:lpstr>
    </vt:vector>
  </TitlesOfParts>
  <Company>City of Seattle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Seattle Housing Strategy</dc:title>
  <dc:creator>Alison Van Gorp</dc:creator>
  <cp:lastModifiedBy>Alison Van Gorp</cp:lastModifiedBy>
  <cp:revision>833</cp:revision>
  <dcterms:created xsi:type="dcterms:W3CDTF">2013-01-11T18:27:09Z</dcterms:created>
  <dcterms:modified xsi:type="dcterms:W3CDTF">2013-02-22T17:27:26Z</dcterms:modified>
</cp:coreProperties>
</file>